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bookmarkIdSeed="3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73" r:id="rId4"/>
    <p:sldId id="261" r:id="rId5"/>
    <p:sldId id="276" r:id="rId6"/>
    <p:sldId id="293" r:id="rId7"/>
    <p:sldId id="297" r:id="rId8"/>
    <p:sldId id="274" r:id="rId9"/>
    <p:sldId id="294" r:id="rId10"/>
    <p:sldId id="295" r:id="rId11"/>
    <p:sldId id="296" r:id="rId12"/>
    <p:sldId id="301" r:id="rId13"/>
    <p:sldId id="302" r:id="rId14"/>
    <p:sldId id="303" r:id="rId15"/>
    <p:sldId id="314" r:id="rId16"/>
    <p:sldId id="315" r:id="rId17"/>
    <p:sldId id="313" r:id="rId18"/>
    <p:sldId id="299" r:id="rId19"/>
    <p:sldId id="316" r:id="rId20"/>
    <p:sldId id="300" r:id="rId21"/>
    <p:sldId id="305" r:id="rId22"/>
    <p:sldId id="308" r:id="rId23"/>
    <p:sldId id="309" r:id="rId24"/>
    <p:sldId id="312" r:id="rId25"/>
    <p:sldId id="260" r:id="rId26"/>
    <p:sldId id="266" r:id="rId27"/>
    <p:sldId id="298" r:id="rId28"/>
    <p:sldId id="267" r:id="rId2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FF"/>
    <a:srgbClr val="D86E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0B6965-8CB6-4E3A-B856-1E8416ECD1E8}" type="datetimeFigureOut">
              <a:rPr lang="pt-BR" smtClean="0"/>
              <a:t>19/06/2024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FBE2CC-F69A-4CDA-8E4A-466A424F00A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84333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2D54EBC-457C-2306-482F-D34518DDCE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99A8CC2-DF9D-3483-64E0-697D81B7FC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421CFCE-514C-3883-7AB2-19BC6E060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B060C3-91B2-45E5-9446-2DA24AC06EC7}" type="datetime1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5760EB2-42DB-B6FD-5634-917342FD46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595A32-310E-0652-7155-0D00D6B40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1953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4EE1281-BDFE-1419-A402-7FFBC3969F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1F6454-8CA2-201B-875D-78AEF30DE6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0219C-02CF-40CB-82AD-6D4765B58DFD}" type="datetime1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C61B382-D2BE-8CBA-10A1-B80AA107FB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2FE2C9-61FA-55B6-E198-D452414329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  <p:sp>
        <p:nvSpPr>
          <p:cNvPr id="7" name="Título 1">
            <a:extLst>
              <a:ext uri="{FF2B5EF4-FFF2-40B4-BE49-F238E27FC236}">
                <a16:creationId xmlns:a16="http://schemas.microsoft.com/office/drawing/2014/main" id="{63326F46-00E3-2228-CAEF-63883683BA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009651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5121354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A9384CC-2047-BBF6-5FB6-3483B220D7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8B60F96-F1F4-9968-59BA-9D0194F1C5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441005D-923B-50A0-37CF-C3093867B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B6F4D8-A05B-4E57-B119-4C92AED508F3}" type="datetime1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17A6B7E-84BE-FDBE-8815-E91960531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DFDF4B8-847A-D310-ACB9-D94865996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4865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015145-D11F-F084-06CB-50798EC953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009651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5203C3E-AF05-0FFB-4EE0-120BB6FEB8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8E7B48C-35DA-48BA-6C97-500E4AC048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32669C-A660-49DA-ABA9-82730390AAE2}" type="datetime1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49723F-5A6D-8B4C-EEB9-060C110A4E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EC0D349-CACE-58E8-7717-14FF517F6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1853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8E0292-C553-ED99-2E82-503293F3E9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A9713AA-49AF-91D6-97F8-B5CDE5012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B1C0A76-9648-E8C6-F0DF-40DC9AB53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19A11-2A33-4A10-A58D-16B12E5E564A}" type="datetime1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169044B-E6BD-6453-FEB2-D1496733B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5E8AD48-30D0-F0DE-ADD9-BD3D7F6068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0667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A889410-C3CD-7437-0937-7B85D0F552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56F8B4C-BF8B-9B6D-C154-F82DB1C2F8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2467E81-BAA3-9B26-46AA-661F8F638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3D4C2-55CD-4B58-9913-D737350038FC}" type="datetime1">
              <a:rPr lang="pt-BR" smtClean="0"/>
              <a:t>19/06/2024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6ABDA1E-73ED-83DE-C332-20F20FC49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17F796E-2A6E-813F-2A0F-679A71B7A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98931C83-8DCD-8288-BFFC-944D25E953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009651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750687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CFE31E2-4456-E613-0237-E1F03053A7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4C70B4B-36DE-E709-3CAB-FAB7459B33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6AC9A03-FC48-AC1D-53AE-329619A4FB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F823AC35-2D83-372B-6053-E2BF3E7370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FF89B84-4CAA-9835-D1FC-5F6883001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582DA-AD85-4104-A0E7-B1C7EB6D8FC9}" type="datetime1">
              <a:rPr lang="pt-BR" smtClean="0"/>
              <a:t>19/06/2024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80F8E70-F4E4-3338-7A20-62A925C38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EC039D1-FB48-AF5D-8CEB-6D58DDFE70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D7F9E08F-8A30-900B-429A-BBD07A53F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009651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17003416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0D8E792-17F0-7E82-BB32-CA74BC0E6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9B1D10-C8AC-4FAA-A1A7-AD3F1A6401BB}" type="datetime1">
              <a:rPr lang="pt-BR" smtClean="0"/>
              <a:t>19/06/2024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044B4AF-3A72-BAFB-88F0-E26DD639F5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BAF2203-F646-A38E-BEB4-5469E4A3A3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912E261B-7686-CDAC-F0EB-3CE6AC442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009651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</p:spTree>
    <p:extLst>
      <p:ext uri="{BB962C8B-B14F-4D97-AF65-F5344CB8AC3E}">
        <p14:creationId xmlns:p14="http://schemas.microsoft.com/office/powerpoint/2010/main" val="2679579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72BEC71-7B5F-44AC-B012-457276DDCE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45957-59F8-4009-A986-A7B5CDA5F277}" type="datetime1">
              <a:rPr lang="pt-BR" smtClean="0"/>
              <a:t>19/06/2024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AF15F5D-C2CC-A5B8-FEE0-536932DBA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EDD736DE-DD35-85FC-F381-5041110434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3286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89D0CE-59AE-FFB9-28C5-BFCD90DD18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334265-3855-EC1B-C773-3DA050BF7F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950283A-DF03-04B2-F8F6-E9EF6627B9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5BDB3E3-00BD-BE4B-FEFA-EF2B61261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3A567D-82F4-4E29-BF24-8ED211EC9F80}" type="datetime1">
              <a:rPr lang="pt-BR" smtClean="0"/>
              <a:t>19/06/2024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2975C33-D63D-927B-8CB9-C9CE161AF2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02FB50F-A229-40C2-7C91-42AE0B0702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133505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A62092-7757-8EDF-0380-54BD2C2AC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04BFB4F4-B136-4431-B34D-880A1E2112B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CDA380-2306-266B-34FE-CB4E42AE7E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8C7DEBE-D092-1F1A-143F-23E95BCA6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4AF11C-B66E-40C9-B715-BB4E7B835046}" type="datetime1">
              <a:rPr lang="pt-BR" smtClean="0"/>
              <a:t>19/06/2024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2174D3A-ACD5-2A5B-737D-C8B553408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D6B7A40-1354-2D0C-8774-EA85D6D94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56578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57ED243-2D66-1187-53F1-5F80319E9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CE079B-1D52-80D1-AD9C-2D1B43C306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10EA0E6-B5EC-0F02-27AE-4D41B8D40D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A5F91E-35A8-4FD0-9B58-079018F3C693}" type="datetime1">
              <a:rPr lang="pt-BR" smtClean="0"/>
              <a:t>19/06/2024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B08C762-7CBD-DDAF-EE2B-D9585E7EEC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8137AA-8E2F-76D7-5C6E-6E5D9049F8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D300AD-767F-4AEC-B446-2508EE5C33E5}" type="slidenum">
              <a:rPr lang="pt-BR" smtClean="0"/>
              <a:t>‹nº›</a:t>
            </a:fld>
            <a:endParaRPr lang="pt-BR"/>
          </a:p>
        </p:txBody>
      </p:sp>
      <p:pic>
        <p:nvPicPr>
          <p:cNvPr id="7" name="Imagem 6" descr="Logotipo&#10;&#10;Descrição gerada automaticamente">
            <a:extLst>
              <a:ext uri="{FF2B5EF4-FFF2-40B4-BE49-F238E27FC236}">
                <a16:creationId xmlns:a16="http://schemas.microsoft.com/office/drawing/2014/main" id="{D6F4792C-27BE-2254-A7DA-1BCEC15A3B68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8626" y="-124300"/>
            <a:ext cx="4173374" cy="894192"/>
          </a:xfrm>
          <a:prstGeom prst="rect">
            <a:avLst/>
          </a:prstGeom>
        </p:spPr>
      </p:pic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6D55E0D-2EBB-8F31-0A10-BD03984C1650}"/>
              </a:ext>
            </a:extLst>
          </p:cNvPr>
          <p:cNvCxnSpPr>
            <a:cxnSpLocks/>
          </p:cNvCxnSpPr>
          <p:nvPr userDrawn="1"/>
        </p:nvCxnSpPr>
        <p:spPr>
          <a:xfrm>
            <a:off x="4663440" y="639896"/>
            <a:ext cx="7528560" cy="0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Imagem 9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9AAAAE6E-BD38-8EF0-111D-D573B3115BF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249"/>
          <a:stretch/>
        </p:blipFill>
        <p:spPr bwMode="auto">
          <a:xfrm>
            <a:off x="6906826" y="111155"/>
            <a:ext cx="896645" cy="507940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684957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9.png"/><Relationship Id="rId4" Type="http://schemas.openxmlformats.org/officeDocument/2006/relationships/hyperlink" Target="https://youtu.be/hNdAZ3NOJL0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B0C531-57EE-2A59-9595-D9F31102F4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537253"/>
          </a:xfrm>
        </p:spPr>
        <p:txBody>
          <a:bodyPr anchor="ctr">
            <a:normAutofit/>
          </a:bodyPr>
          <a:lstStyle/>
          <a:p>
            <a:r>
              <a:rPr lang="pt-BR" b="1" dirty="0"/>
              <a:t>Minha Amada </a:t>
            </a:r>
            <a:r>
              <a:rPr lang="pt-BR" b="1" dirty="0" err="1"/>
              <a:t>Lirael</a:t>
            </a:r>
            <a:endParaRPr lang="pt-BR" b="1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819139B-8821-489D-9A0E-7F7D6205C0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0754" y="2860080"/>
            <a:ext cx="10610491" cy="2985440"/>
          </a:xfrm>
        </p:spPr>
        <p:txBody>
          <a:bodyPr anchor="b">
            <a:normAutofit fontScale="92500" lnSpcReduction="20000"/>
          </a:bodyPr>
          <a:lstStyle/>
          <a:p>
            <a:r>
              <a:rPr lang="pt-BR" sz="3200" b="1" dirty="0">
                <a:solidFill>
                  <a:srgbClr val="FF0000"/>
                </a:solidFill>
              </a:rPr>
              <a:t>Enzo de Castro </a:t>
            </a:r>
            <a:r>
              <a:rPr lang="pt-BR" sz="3200" b="1" dirty="0" err="1">
                <a:solidFill>
                  <a:srgbClr val="FF0000"/>
                </a:solidFill>
              </a:rPr>
              <a:t>Umehara</a:t>
            </a:r>
            <a:endParaRPr lang="pt-BR" sz="3200" b="1" dirty="0">
              <a:solidFill>
                <a:srgbClr val="FF0000"/>
              </a:solidFill>
            </a:endParaRPr>
          </a:p>
          <a:p>
            <a:r>
              <a:rPr lang="pt-BR" sz="3200" b="1" dirty="0">
                <a:solidFill>
                  <a:srgbClr val="FF0000"/>
                </a:solidFill>
              </a:rPr>
              <a:t>Leonardo </a:t>
            </a:r>
            <a:r>
              <a:rPr lang="pt-BR" sz="3200" b="1" dirty="0" err="1">
                <a:solidFill>
                  <a:srgbClr val="FF0000"/>
                </a:solidFill>
              </a:rPr>
              <a:t>Nabarro</a:t>
            </a:r>
            <a:r>
              <a:rPr lang="pt-BR" sz="3200" b="1" dirty="0">
                <a:solidFill>
                  <a:srgbClr val="FF0000"/>
                </a:solidFill>
              </a:rPr>
              <a:t> </a:t>
            </a:r>
            <a:r>
              <a:rPr lang="pt-BR" sz="3200" b="1" dirty="0" err="1">
                <a:solidFill>
                  <a:srgbClr val="FF0000"/>
                </a:solidFill>
              </a:rPr>
              <a:t>Tonezer</a:t>
            </a:r>
            <a:endParaRPr lang="pt-BR" sz="3200" b="1" dirty="0">
              <a:solidFill>
                <a:srgbClr val="FF0000"/>
              </a:solidFill>
            </a:endParaRPr>
          </a:p>
          <a:p>
            <a:r>
              <a:rPr lang="pt-BR" sz="3200" b="1" dirty="0" err="1">
                <a:solidFill>
                  <a:srgbClr val="FF0000"/>
                </a:solidFill>
              </a:rPr>
              <a:t>Mileny</a:t>
            </a:r>
            <a:r>
              <a:rPr lang="pt-BR" sz="3200" b="1" dirty="0">
                <a:solidFill>
                  <a:srgbClr val="FF0000"/>
                </a:solidFill>
              </a:rPr>
              <a:t> Fernanda de Souza Clemente</a:t>
            </a:r>
          </a:p>
          <a:p>
            <a:r>
              <a:rPr lang="pt-BR" sz="3200" b="1" dirty="0" err="1">
                <a:solidFill>
                  <a:srgbClr val="FF0000"/>
                </a:solidFill>
              </a:rPr>
              <a:t>Nayumi</a:t>
            </a:r>
            <a:r>
              <a:rPr lang="pt-BR" sz="3200" b="1" dirty="0">
                <a:solidFill>
                  <a:srgbClr val="FF0000"/>
                </a:solidFill>
              </a:rPr>
              <a:t> </a:t>
            </a:r>
            <a:r>
              <a:rPr lang="pt-BR" sz="3200" b="1" dirty="0" err="1">
                <a:solidFill>
                  <a:srgbClr val="FF0000"/>
                </a:solidFill>
              </a:rPr>
              <a:t>Menuzzo</a:t>
            </a:r>
            <a:r>
              <a:rPr lang="pt-BR" sz="3200" b="1" dirty="0">
                <a:solidFill>
                  <a:srgbClr val="FF0000"/>
                </a:solidFill>
              </a:rPr>
              <a:t> de </a:t>
            </a:r>
            <a:r>
              <a:rPr lang="pt-BR" sz="3200" b="1" dirty="0" err="1">
                <a:solidFill>
                  <a:srgbClr val="FF0000"/>
                </a:solidFill>
              </a:rPr>
              <a:t>Akutagawa</a:t>
            </a:r>
            <a:endParaRPr lang="pt-BR" sz="3200" b="1" dirty="0">
              <a:solidFill>
                <a:srgbClr val="FF0000"/>
              </a:solidFill>
            </a:endParaRPr>
          </a:p>
          <a:p>
            <a:endParaRPr lang="pt-BR" dirty="0"/>
          </a:p>
          <a:p>
            <a:r>
              <a:rPr lang="pt-BR" b="1" dirty="0"/>
              <a:t>Orientador: Prof. Dr. Cleberson Eugenio Forte</a:t>
            </a:r>
          </a:p>
          <a:p>
            <a:r>
              <a:rPr lang="pt-BR" b="1" dirty="0"/>
              <a:t>Coorientador: Prof. Esp. José William Pinto Gomes</a:t>
            </a:r>
          </a:p>
        </p:txBody>
      </p:sp>
    </p:spTree>
    <p:extLst>
      <p:ext uri="{BB962C8B-B14F-4D97-AF65-F5344CB8AC3E}">
        <p14:creationId xmlns:p14="http://schemas.microsoft.com/office/powerpoint/2010/main" val="69624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234A1AB-446A-C55D-1712-30B3AC0729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Desenvolvimento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AC973700-7CA9-AD76-E0BB-174C4FF47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309916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Desenvolvimento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Arte</a:t>
            </a:r>
          </a:p>
          <a:p>
            <a:r>
              <a:rPr lang="pt-BR" dirty="0"/>
              <a:t>Texturas e </a:t>
            </a:r>
            <a:r>
              <a:rPr lang="pt-BR" i="1" dirty="0"/>
              <a:t>sprites</a:t>
            </a:r>
            <a:r>
              <a:rPr lang="pt-BR" dirty="0"/>
              <a:t> 2D criados pela artista </a:t>
            </a:r>
            <a:r>
              <a:rPr lang="pt-BR" dirty="0" err="1">
                <a:solidFill>
                  <a:srgbClr val="FF0000"/>
                </a:solidFill>
              </a:rPr>
              <a:t>Nayumi</a:t>
            </a:r>
            <a:endParaRPr lang="pt-BR" dirty="0">
              <a:solidFill>
                <a:srgbClr val="FF0000"/>
              </a:solidFill>
            </a:endParaRPr>
          </a:p>
          <a:p>
            <a:r>
              <a:rPr lang="pt-BR" dirty="0"/>
              <a:t>Modelos 3D criados pelos artistas </a:t>
            </a:r>
            <a:r>
              <a:rPr lang="pt-BR" dirty="0">
                <a:solidFill>
                  <a:srgbClr val="FF0000"/>
                </a:solidFill>
              </a:rPr>
              <a:t>Enzo </a:t>
            </a:r>
            <a:r>
              <a:rPr lang="pt-BR" dirty="0"/>
              <a:t>e</a:t>
            </a:r>
            <a:r>
              <a:rPr lang="pt-BR" dirty="0">
                <a:solidFill>
                  <a:srgbClr val="FF0000"/>
                </a:solidFill>
              </a:rPr>
              <a:t> Leonardo</a:t>
            </a:r>
          </a:p>
          <a:p>
            <a:pPr>
              <a:buClr>
                <a:schemeClr val="tx1"/>
              </a:buClr>
            </a:pPr>
            <a:r>
              <a:rPr lang="pt-BR" dirty="0">
                <a:solidFill>
                  <a:srgbClr val="FF0000"/>
                </a:solidFill>
              </a:rPr>
              <a:t>Adobe Illustrator </a:t>
            </a:r>
            <a:r>
              <a:rPr lang="pt-BR" dirty="0"/>
              <a:t>e</a:t>
            </a:r>
            <a:r>
              <a:rPr lang="pt-BR" dirty="0">
                <a:solidFill>
                  <a:srgbClr val="FF0000"/>
                </a:solidFill>
              </a:rPr>
              <a:t> Blender</a:t>
            </a:r>
            <a:endParaRPr lang="pt-BR" dirty="0"/>
          </a:p>
        </p:txBody>
      </p:sp>
      <p:pic>
        <p:nvPicPr>
          <p:cNvPr id="5" name="Imagem 4" descr="Vista panorâmica da cidade iluminada à noite&#10;&#10;Descrição gerada automaticamente com confiança baixa">
            <a:extLst>
              <a:ext uri="{FF2B5EF4-FFF2-40B4-BE49-F238E27FC236}">
                <a16:creationId xmlns:a16="http://schemas.microsoft.com/office/drawing/2014/main" id="{461FC0CD-863F-F0C2-F6DF-19FA120E69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30436" y="4296181"/>
            <a:ext cx="7263246" cy="20354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m 6" descr="Imagem em preto e branco&#10;&#10;Descrição gerada automaticamente com confiança baixa">
            <a:extLst>
              <a:ext uri="{FF2B5EF4-FFF2-40B4-BE49-F238E27FC236}">
                <a16:creationId xmlns:a16="http://schemas.microsoft.com/office/drawing/2014/main" id="{BE1B7B5D-CF64-AFC8-8327-C565013AAB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296181"/>
            <a:ext cx="2791507" cy="203547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3631AE6C-6BE3-4791-5228-351D464F3B63}"/>
              </a:ext>
            </a:extLst>
          </p:cNvPr>
          <p:cNvSpPr txBox="1"/>
          <p:nvPr/>
        </p:nvSpPr>
        <p:spPr>
          <a:xfrm>
            <a:off x="4530436" y="3986739"/>
            <a:ext cx="259237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7 – Sala inicial do jogo, titulada “O Corredor”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56C109BA-ECBB-7DE6-455C-46B11B094616}"/>
              </a:ext>
            </a:extLst>
          </p:cNvPr>
          <p:cNvSpPr txBox="1"/>
          <p:nvPr/>
        </p:nvSpPr>
        <p:spPr>
          <a:xfrm>
            <a:off x="838200" y="3982943"/>
            <a:ext cx="2236510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6 – </a:t>
            </a:r>
            <a:r>
              <a:rPr lang="pt-BR" sz="900" i="1" dirty="0" err="1"/>
              <a:t>Spritesheet</a:t>
            </a:r>
            <a:r>
              <a:rPr lang="pt-BR" sz="900" dirty="0"/>
              <a:t> da personagem </a:t>
            </a:r>
            <a:r>
              <a:rPr lang="pt-BR" sz="900" dirty="0" err="1"/>
              <a:t>Lirael</a:t>
            </a:r>
            <a:endParaRPr lang="pt-BR" sz="900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CF9239C-9227-520F-426F-B1B4AF9BF488}"/>
              </a:ext>
            </a:extLst>
          </p:cNvPr>
          <p:cNvSpPr txBox="1"/>
          <p:nvPr/>
        </p:nvSpPr>
        <p:spPr>
          <a:xfrm>
            <a:off x="838200" y="6414061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50791ACF-29A8-1E47-8BF6-0E74A9915354}"/>
              </a:ext>
            </a:extLst>
          </p:cNvPr>
          <p:cNvSpPr txBox="1"/>
          <p:nvPr/>
        </p:nvSpPr>
        <p:spPr>
          <a:xfrm>
            <a:off x="4530436" y="6414061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7571CE1-0692-CAE4-0682-4159243A94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1636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Desenvolvimento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729158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Som</a:t>
            </a:r>
          </a:p>
          <a:p>
            <a:r>
              <a:rPr lang="pt-BR" dirty="0"/>
              <a:t>Criação e elaboração de músicas utilizando a inteligência artificial </a:t>
            </a:r>
            <a:r>
              <a:rPr lang="pt-BR" dirty="0" err="1">
                <a:solidFill>
                  <a:srgbClr val="FF0000"/>
                </a:solidFill>
              </a:rPr>
              <a:t>StableAudio</a:t>
            </a:r>
            <a:endParaRPr lang="pt-BR" dirty="0">
              <a:solidFill>
                <a:srgbClr val="FF0000"/>
              </a:solidFill>
            </a:endParaRPr>
          </a:p>
          <a:p>
            <a:r>
              <a:rPr lang="pt-BR" dirty="0"/>
              <a:t>Utilização de sons retirados da biblioteca digital </a:t>
            </a:r>
            <a:r>
              <a:rPr lang="pt-BR" dirty="0" err="1">
                <a:solidFill>
                  <a:srgbClr val="FF0000"/>
                </a:solidFill>
              </a:rPr>
              <a:t>Pixabay</a:t>
            </a:r>
            <a:endParaRPr lang="pt-BR" dirty="0">
              <a:solidFill>
                <a:srgbClr val="FF0000"/>
              </a:solidFill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2C13DD0-2ECC-0094-6040-3543B8B511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0412" y="4221960"/>
            <a:ext cx="4241169" cy="206259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DB231FE4-AF81-F6F5-7F74-B1988F4F2278}"/>
              </a:ext>
            </a:extLst>
          </p:cNvPr>
          <p:cNvSpPr txBox="1"/>
          <p:nvPr/>
        </p:nvSpPr>
        <p:spPr>
          <a:xfrm>
            <a:off x="620419" y="3893859"/>
            <a:ext cx="201208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8 – </a:t>
            </a:r>
            <a:r>
              <a:rPr lang="pt-BR" sz="900" i="1" dirty="0"/>
              <a:t>Print </a:t>
            </a:r>
            <a:r>
              <a:rPr lang="pt-BR" sz="900" dirty="0"/>
              <a:t>do</a:t>
            </a:r>
            <a:r>
              <a:rPr lang="pt-BR" sz="900" i="1" dirty="0"/>
              <a:t> website </a:t>
            </a:r>
            <a:r>
              <a:rPr lang="pt-BR" sz="900" dirty="0" err="1"/>
              <a:t>StableAudio</a:t>
            </a:r>
            <a:endParaRPr lang="pt-BR" sz="900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01A6851A-C93F-8904-05BA-9FED4EB23DCA}"/>
              </a:ext>
            </a:extLst>
          </p:cNvPr>
          <p:cNvSpPr txBox="1"/>
          <p:nvPr/>
        </p:nvSpPr>
        <p:spPr>
          <a:xfrm>
            <a:off x="620419" y="6381824"/>
            <a:ext cx="361028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https://www.stableaudio.com/generate (acesso em: 18 jun. 2024)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1748F5A-52C4-7279-9A62-BB968DE66247}"/>
              </a:ext>
            </a:extLst>
          </p:cNvPr>
          <p:cNvSpPr txBox="1"/>
          <p:nvPr/>
        </p:nvSpPr>
        <p:spPr>
          <a:xfrm>
            <a:off x="7330412" y="3893859"/>
            <a:ext cx="181652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9 – </a:t>
            </a:r>
            <a:r>
              <a:rPr lang="pt-BR" sz="900" i="1" dirty="0"/>
              <a:t>Print </a:t>
            </a:r>
            <a:r>
              <a:rPr lang="pt-BR" sz="900" dirty="0"/>
              <a:t>do</a:t>
            </a:r>
            <a:r>
              <a:rPr lang="pt-BR" sz="900" i="1" dirty="0"/>
              <a:t> website </a:t>
            </a:r>
            <a:r>
              <a:rPr lang="pt-BR" sz="900" dirty="0" err="1"/>
              <a:t>Pixabay</a:t>
            </a:r>
            <a:endParaRPr lang="pt-BR" sz="900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3E26F765-64D8-3A6B-12AE-69C3FF0ABFEF}"/>
              </a:ext>
            </a:extLst>
          </p:cNvPr>
          <p:cNvSpPr txBox="1"/>
          <p:nvPr/>
        </p:nvSpPr>
        <p:spPr>
          <a:xfrm>
            <a:off x="7330412" y="6381824"/>
            <a:ext cx="268214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https://pixabay.com (acesso em: 18 jun. 2024)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7C659542-3437-F7A0-0772-656AC4E7E5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0419" y="4231669"/>
            <a:ext cx="5175849" cy="204317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0709DD42-75E6-4ABC-EE39-5FEB1F14E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608593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Desenvolvimento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Interface do Usuário (</a:t>
            </a:r>
            <a:r>
              <a:rPr lang="pt-BR" i="1" dirty="0"/>
              <a:t>UI</a:t>
            </a:r>
            <a:r>
              <a:rPr lang="pt-BR" dirty="0"/>
              <a:t>)</a:t>
            </a:r>
          </a:p>
          <a:p>
            <a:r>
              <a:rPr lang="pt-BR" dirty="0"/>
              <a:t>Saúde atual da personagem</a:t>
            </a:r>
          </a:p>
          <a:p>
            <a:r>
              <a:rPr lang="pt-BR" dirty="0"/>
              <a:t>Moedas coletadas</a:t>
            </a:r>
          </a:p>
          <a:p>
            <a:r>
              <a:rPr lang="pt-BR" dirty="0"/>
              <a:t>Pedaços de chave coletados</a:t>
            </a:r>
          </a:p>
        </p:txBody>
      </p:sp>
      <p:pic>
        <p:nvPicPr>
          <p:cNvPr id="5" name="Imagem 4" descr="Tela de computador com imagem de jogo de vídeo game&#10;&#10;Descrição gerada automaticamente">
            <a:extLst>
              <a:ext uri="{FF2B5EF4-FFF2-40B4-BE49-F238E27FC236}">
                <a16:creationId xmlns:a16="http://schemas.microsoft.com/office/drawing/2014/main" id="{4AD7E57B-C753-D9E3-9A95-F7F862E38E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8" b="79058"/>
          <a:stretch/>
        </p:blipFill>
        <p:spPr>
          <a:xfrm>
            <a:off x="1199214" y="4902199"/>
            <a:ext cx="9793572" cy="9334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7B9E7A73-07F9-CDDF-8530-BC8ECEA996D9}"/>
              </a:ext>
            </a:extLst>
          </p:cNvPr>
          <p:cNvSpPr txBox="1"/>
          <p:nvPr/>
        </p:nvSpPr>
        <p:spPr>
          <a:xfrm>
            <a:off x="1199214" y="4603899"/>
            <a:ext cx="23903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10 – Interface do usuário dentro do jogo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FBE96735-4599-F7EC-2995-9D21D1D9023C}"/>
              </a:ext>
            </a:extLst>
          </p:cNvPr>
          <p:cNvSpPr txBox="1"/>
          <p:nvPr/>
        </p:nvSpPr>
        <p:spPr>
          <a:xfrm>
            <a:off x="1199214" y="5903118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5AFF50AF-2812-895D-209C-D2D0A89FB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585278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Desenvolvimento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43425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Mecânicas de Jogo</a:t>
            </a:r>
          </a:p>
          <a:p>
            <a:r>
              <a:rPr lang="pt-BR" dirty="0"/>
              <a:t>Coleta de itens</a:t>
            </a:r>
          </a:p>
          <a:p>
            <a:r>
              <a:rPr lang="pt-BR" dirty="0"/>
              <a:t>Pulo</a:t>
            </a:r>
          </a:p>
          <a:p>
            <a:r>
              <a:rPr lang="pt-BR" dirty="0"/>
              <a:t>Uso de magias</a:t>
            </a:r>
          </a:p>
          <a:p>
            <a:r>
              <a:rPr lang="pt-BR" dirty="0"/>
              <a:t>Cobertura (proteção; </a:t>
            </a:r>
            <a:r>
              <a:rPr lang="pt-BR" i="1" dirty="0"/>
              <a:t>cover</a:t>
            </a:r>
            <a:r>
              <a:rPr lang="pt-BR" dirty="0"/>
              <a:t>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2962F7C-94F1-D270-9AFD-C2567D375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2912" y="1099824"/>
            <a:ext cx="3976168" cy="223228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m 6" descr="Uma imagem contendo no interior, mesa, edifício, água&#10;&#10;Descrição gerada automaticamente">
            <a:extLst>
              <a:ext uri="{FF2B5EF4-FFF2-40B4-BE49-F238E27FC236}">
                <a16:creationId xmlns:a16="http://schemas.microsoft.com/office/drawing/2014/main" id="{A247D3C6-B51E-64A9-B419-87C23088F2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5110" y="4121558"/>
            <a:ext cx="3651771" cy="217742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2173EF83-E34D-BEFA-2063-DD85D45EDD3F}"/>
              </a:ext>
            </a:extLst>
          </p:cNvPr>
          <p:cNvSpPr txBox="1"/>
          <p:nvPr/>
        </p:nvSpPr>
        <p:spPr>
          <a:xfrm>
            <a:off x="7122911" y="812404"/>
            <a:ext cx="160492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11 – Chefe final do jogo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18FC62CD-C2A4-1ADD-885B-E8904382FF16}"/>
              </a:ext>
            </a:extLst>
          </p:cNvPr>
          <p:cNvSpPr txBox="1"/>
          <p:nvPr/>
        </p:nvSpPr>
        <p:spPr>
          <a:xfrm>
            <a:off x="7285110" y="3825640"/>
            <a:ext cx="223490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12 – Sala do jogo titulada “O Quarto”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2F14C48-CDB0-C2CB-0654-5D4472D00D0D}"/>
              </a:ext>
            </a:extLst>
          </p:cNvPr>
          <p:cNvSpPr txBox="1"/>
          <p:nvPr/>
        </p:nvSpPr>
        <p:spPr>
          <a:xfrm>
            <a:off x="7122911" y="3433181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D7D6118-EA7B-FC7F-95B9-4B158EA15C21}"/>
              </a:ext>
            </a:extLst>
          </p:cNvPr>
          <p:cNvSpPr txBox="1"/>
          <p:nvPr/>
        </p:nvSpPr>
        <p:spPr>
          <a:xfrm>
            <a:off x="7285110" y="6394340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5427FC-4EC8-34E0-5DDA-EDA9428A3B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609971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Desenvolvimento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43425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Partículas</a:t>
            </a:r>
          </a:p>
          <a:p>
            <a:r>
              <a:rPr lang="pt-BR" i="1" dirty="0" err="1"/>
              <a:t>God</a:t>
            </a:r>
            <a:r>
              <a:rPr lang="pt-BR" dirty="0"/>
              <a:t> </a:t>
            </a:r>
            <a:r>
              <a:rPr lang="pt-BR" i="1" dirty="0" err="1"/>
              <a:t>rays</a:t>
            </a:r>
            <a:endParaRPr lang="pt-BR" i="1" dirty="0"/>
          </a:p>
          <a:p>
            <a:r>
              <a:rPr lang="pt-BR" dirty="0"/>
              <a:t>Poeira do ambiente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A24879A-4F33-4208-F206-442C724CCE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0123" y="4094668"/>
            <a:ext cx="1923828" cy="205044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E78A2A2-9188-E20D-2C37-957F9605D6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04985" y="1155484"/>
            <a:ext cx="3227179" cy="529707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C6010240-DD88-D4FE-3BD3-4ACB00DBB205}"/>
              </a:ext>
            </a:extLst>
          </p:cNvPr>
          <p:cNvSpPr txBox="1"/>
          <p:nvPr/>
        </p:nvSpPr>
        <p:spPr>
          <a:xfrm>
            <a:off x="2264658" y="3796368"/>
            <a:ext cx="215475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14 – Partículas de </a:t>
            </a:r>
            <a:r>
              <a:rPr lang="pt-BR" sz="900" i="1" dirty="0" err="1"/>
              <a:t>god</a:t>
            </a:r>
            <a:r>
              <a:rPr lang="pt-BR" sz="900" i="1" dirty="0"/>
              <a:t> </a:t>
            </a:r>
            <a:r>
              <a:rPr lang="pt-BR" sz="900" i="1" dirty="0" err="1"/>
              <a:t>rays</a:t>
            </a:r>
            <a:r>
              <a:rPr lang="pt-BR" sz="900" i="1" dirty="0"/>
              <a:t> </a:t>
            </a:r>
            <a:r>
              <a:rPr lang="pt-BR" sz="900" dirty="0"/>
              <a:t>e poeira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679B1C27-4ADD-91CC-3AB1-0479A9A9E082}"/>
              </a:ext>
            </a:extLst>
          </p:cNvPr>
          <p:cNvSpPr txBox="1"/>
          <p:nvPr/>
        </p:nvSpPr>
        <p:spPr>
          <a:xfrm>
            <a:off x="2563618" y="6245527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ACD9609-A526-6AB1-BD43-3B41EAFB93EF}"/>
              </a:ext>
            </a:extLst>
          </p:cNvPr>
          <p:cNvSpPr txBox="1"/>
          <p:nvPr/>
        </p:nvSpPr>
        <p:spPr>
          <a:xfrm>
            <a:off x="7504985" y="847194"/>
            <a:ext cx="255069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13 – Menu de partícula na plataforma Unity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933E078B-068A-B4D9-6AF9-C37BB684DDEB}"/>
              </a:ext>
            </a:extLst>
          </p:cNvPr>
          <p:cNvSpPr txBox="1"/>
          <p:nvPr/>
        </p:nvSpPr>
        <p:spPr>
          <a:xfrm>
            <a:off x="7504985" y="6530600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DB7D24E-A84B-E8EF-E34B-9B21B377A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38102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Desenvolvimento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543425" cy="4351338"/>
          </a:xfrm>
        </p:spPr>
        <p:txBody>
          <a:bodyPr/>
          <a:lstStyle/>
          <a:p>
            <a:pPr marL="0" indent="0">
              <a:buNone/>
            </a:pPr>
            <a:r>
              <a:rPr lang="pt-BR" i="1" dirty="0"/>
              <a:t>Scripts</a:t>
            </a:r>
          </a:p>
          <a:p>
            <a:r>
              <a:rPr lang="pt-BR" dirty="0"/>
              <a:t>Animação 2D (</a:t>
            </a:r>
            <a:r>
              <a:rPr lang="pt-BR" i="1" dirty="0"/>
              <a:t>sprites</a:t>
            </a:r>
            <a:r>
              <a:rPr lang="pt-BR" dirty="0"/>
              <a:t>) através de </a:t>
            </a:r>
            <a:r>
              <a:rPr lang="pt-BR" i="1" dirty="0"/>
              <a:t>scripts</a:t>
            </a:r>
          </a:p>
          <a:p>
            <a:r>
              <a:rPr lang="pt-BR" dirty="0"/>
              <a:t>Uso de </a:t>
            </a:r>
            <a:r>
              <a:rPr lang="pt-BR" i="1" dirty="0" err="1"/>
              <a:t>prefabs</a:t>
            </a:r>
            <a:endParaRPr lang="pt-BR" i="1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35FAEA81-F972-741F-77D0-DB95A59CB73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4350" y="1237618"/>
            <a:ext cx="3922727" cy="4986283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379E9553-330F-C669-0C72-F0315219C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0120" y="4575346"/>
            <a:ext cx="4323868" cy="14412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7E0B73D1-5F02-D440-C57A-41C053BA2B93}"/>
              </a:ext>
            </a:extLst>
          </p:cNvPr>
          <p:cNvSpPr txBox="1"/>
          <p:nvPr/>
        </p:nvSpPr>
        <p:spPr>
          <a:xfrm>
            <a:off x="980120" y="4277046"/>
            <a:ext cx="201850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16 – Pasta de </a:t>
            </a:r>
            <a:r>
              <a:rPr lang="pt-BR" sz="900" i="1" dirty="0" err="1"/>
              <a:t>prefabs</a:t>
            </a:r>
            <a:r>
              <a:rPr lang="pt-BR" sz="900" i="1" dirty="0"/>
              <a:t> </a:t>
            </a:r>
            <a:r>
              <a:rPr lang="pt-BR" sz="900" dirty="0"/>
              <a:t>do projeto</a:t>
            </a:r>
            <a:endParaRPr lang="pt-BR" sz="900" i="1" dirty="0"/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259BF644-C2D1-D28D-5BF5-D94227F1F024}"/>
              </a:ext>
            </a:extLst>
          </p:cNvPr>
          <p:cNvSpPr txBox="1"/>
          <p:nvPr/>
        </p:nvSpPr>
        <p:spPr>
          <a:xfrm>
            <a:off x="980120" y="6129015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BA73614E-A063-4288-02FF-2EBF84CCF538}"/>
              </a:ext>
            </a:extLst>
          </p:cNvPr>
          <p:cNvSpPr txBox="1"/>
          <p:nvPr/>
        </p:nvSpPr>
        <p:spPr>
          <a:xfrm>
            <a:off x="6984350" y="925409"/>
            <a:ext cx="199926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15 – Exemplificação de </a:t>
            </a:r>
            <a:r>
              <a:rPr lang="pt-BR" sz="900" i="1" dirty="0"/>
              <a:t>script</a:t>
            </a:r>
            <a:r>
              <a:rPr lang="pt-BR" sz="900" dirty="0"/>
              <a:t> C#</a:t>
            </a:r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5221561-27E7-0D58-122F-FC4631A2D8AC}"/>
              </a:ext>
            </a:extLst>
          </p:cNvPr>
          <p:cNvSpPr txBox="1"/>
          <p:nvPr/>
        </p:nvSpPr>
        <p:spPr>
          <a:xfrm>
            <a:off x="6984350" y="6339317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93F38-186E-A443-9729-6D45CAA1F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78784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Desenvolvimento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F128838B-36C6-270F-AC39-4A1CD8284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17</a:t>
            </a:fld>
            <a:endParaRPr lang="pt-BR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EA9CB114-F2BC-E6BA-EAB6-F444665AFB5B}"/>
              </a:ext>
            </a:extLst>
          </p:cNvPr>
          <p:cNvSpPr txBox="1"/>
          <p:nvPr/>
        </p:nvSpPr>
        <p:spPr>
          <a:xfrm>
            <a:off x="1802260" y="6138802"/>
            <a:ext cx="871732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/>
              <a:t>Fonte: </a:t>
            </a:r>
            <a:r>
              <a:rPr lang="pt-BR" sz="2000" dirty="0">
                <a:hlinkClick r:id="rId4"/>
              </a:rPr>
              <a:t>https://youtu.be/hNdAZ3NOJL0</a:t>
            </a:r>
            <a:r>
              <a:rPr lang="pt-BR" sz="2000" dirty="0"/>
              <a:t> (Autoria Própria, acesso em 19 jun. 2024)</a:t>
            </a:r>
          </a:p>
        </p:txBody>
      </p:sp>
      <p:pic>
        <p:nvPicPr>
          <p:cNvPr id="6" name="Minha Amada Lirael - Gameplay">
            <a:hlinkClick r:id="" action="ppaction://media"/>
            <a:extLst>
              <a:ext uri="{FF2B5EF4-FFF2-40B4-BE49-F238E27FC236}">
                <a16:creationId xmlns:a16="http://schemas.microsoft.com/office/drawing/2014/main" id="{63FD6B06-6C2D-971E-56FC-B0D54E2A542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69388" y="1818526"/>
            <a:ext cx="7453223" cy="4192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374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647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234A1AB-446A-C55D-1712-30B3AC0729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Avaliações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AC973700-7CA9-AD76-E0BB-174C4FF47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541778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Avaliações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677400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Testes de </a:t>
            </a:r>
            <a:r>
              <a:rPr lang="pt-BR" i="1" dirty="0"/>
              <a:t>gameplay</a:t>
            </a:r>
            <a:r>
              <a:rPr lang="pt-BR" dirty="0"/>
              <a:t> alfa e beta na unidade Fatec Americana</a:t>
            </a:r>
          </a:p>
          <a:p>
            <a:r>
              <a:rPr lang="pt-BR" dirty="0"/>
              <a:t>Teste alfa - </a:t>
            </a:r>
            <a:r>
              <a:rPr lang="pt-BR" dirty="0">
                <a:solidFill>
                  <a:srgbClr val="FF0000"/>
                </a:solidFill>
              </a:rPr>
              <a:t>26</a:t>
            </a:r>
            <a:r>
              <a:rPr lang="pt-BR" dirty="0"/>
              <a:t> participantes - </a:t>
            </a:r>
            <a:r>
              <a:rPr lang="pt-BR" dirty="0">
                <a:solidFill>
                  <a:srgbClr val="FF0000"/>
                </a:solidFill>
              </a:rPr>
              <a:t>29/05</a:t>
            </a:r>
            <a:endParaRPr lang="pt-BR" i="1" dirty="0">
              <a:solidFill>
                <a:srgbClr val="FF0000"/>
              </a:solidFill>
            </a:endParaRPr>
          </a:p>
          <a:p>
            <a:r>
              <a:rPr lang="pt-BR" dirty="0"/>
              <a:t>Teste beta - </a:t>
            </a:r>
            <a:r>
              <a:rPr lang="pt-BR" dirty="0">
                <a:solidFill>
                  <a:srgbClr val="FF0000"/>
                </a:solidFill>
              </a:rPr>
              <a:t>34</a:t>
            </a:r>
            <a:r>
              <a:rPr lang="pt-BR" dirty="0"/>
              <a:t> participantes- </a:t>
            </a:r>
            <a:r>
              <a:rPr lang="pt-BR" dirty="0">
                <a:solidFill>
                  <a:srgbClr val="FF0000"/>
                </a:solidFill>
              </a:rPr>
              <a:t>04/06</a:t>
            </a:r>
            <a:endParaRPr lang="pt-BR" i="1" dirty="0">
              <a:solidFill>
                <a:srgbClr val="FF0000"/>
              </a:solidFill>
            </a:endParaRPr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93F38-186E-A443-9729-6D45CAA1F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26528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9B7A93-0406-59F1-8539-1FABC4BEAD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Agenda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7AFF565-A302-049E-AD96-D359694C5A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Introdução</a:t>
            </a:r>
          </a:p>
          <a:p>
            <a:r>
              <a:rPr lang="pt-BR" dirty="0"/>
              <a:t>Metodologia</a:t>
            </a:r>
          </a:p>
          <a:p>
            <a:r>
              <a:rPr lang="pt-BR" dirty="0"/>
              <a:t>Narrativa</a:t>
            </a:r>
          </a:p>
          <a:p>
            <a:r>
              <a:rPr lang="pt-BR" dirty="0"/>
              <a:t>Desenvolvimento</a:t>
            </a:r>
          </a:p>
          <a:p>
            <a:r>
              <a:rPr lang="pt-BR" dirty="0"/>
              <a:t>Avaliações</a:t>
            </a:r>
          </a:p>
          <a:p>
            <a:r>
              <a:rPr lang="pt-BR" dirty="0"/>
              <a:t>Considerações Finais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974593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Avaliações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Opinião Geral Sobre o Jogo – Comparação entre Versões Alfa e Beta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9002728-1EA4-3B33-00AC-EEB57BDF3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20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5C4D1DD7-A2FD-07D3-7AC8-A853726BE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28" y="2494231"/>
            <a:ext cx="11412543" cy="3772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42277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Avaliações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Opinião Geral Sobre o Jogo – Comparação entre Versões Alfa e Beta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D41D988-1FCD-59D5-BF52-86E6BD6E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21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92E73766-96AF-1451-3CBB-5B81B643A5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44" y="2337852"/>
            <a:ext cx="11545911" cy="383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282898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Avaliações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Jogabilidade – Comparação entre Versões Alfa e Beta</a:t>
            </a:r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08F98BB4-D2AA-FFA9-BBAC-3882536F0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22</a:t>
            </a:fld>
            <a:endParaRPr lang="pt-BR"/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5628C668-A14B-CA5B-8CC8-AB27E804D9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8911" y="2230813"/>
            <a:ext cx="10794177" cy="394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53214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Avaliações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Jogabilidade – Comparação entre Versões Alfa e Beta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4DC61AD8-43BF-961A-24B3-3046247E9A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23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9D9A6EE9-B6AA-02FD-AF8C-64620D57E8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465" y="2337852"/>
            <a:ext cx="11603069" cy="38391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9091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Avaliações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/>
              <a:t>Arte e Som – Comparação entre Versões Alfa e Beta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69DBB5C0-464C-D6C4-DD7F-84E5DFBBF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24</a:t>
            </a:fld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9C08CD8B-E782-DFA2-2214-1887B203A4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92" y="2318800"/>
            <a:ext cx="10679015" cy="3858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0039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91B90F0-611B-B501-4073-D8B6C97A4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Considerações Finais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5DE49EB-977C-9241-3B48-0D1ABBA3E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pt-BR" dirty="0"/>
              <a:t>Sistema modularizado, parametrizado, reutilizável e expansível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Outros temas narrativos e estilos de arte podem ser aplicados de forma customizável e dinâmica, permitindo a adaptação para diferentes públicos e contextos</a:t>
            </a:r>
          </a:p>
          <a:p>
            <a:pPr algn="just"/>
            <a:endParaRPr lang="pt-BR" dirty="0"/>
          </a:p>
          <a:p>
            <a:pPr algn="just"/>
            <a:r>
              <a:rPr lang="pt-BR" dirty="0"/>
              <a:t>Protótipo bem avaliado com potencial de melhoria em alguns segmentos a partir de </a:t>
            </a:r>
            <a:r>
              <a:rPr lang="pt-BR" i="1" dirty="0"/>
              <a:t>feedbacks</a:t>
            </a:r>
            <a:r>
              <a:rPr lang="pt-BR" dirty="0"/>
              <a:t> de usuários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481F954-228D-FAD4-C2F9-6FF43D6E6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25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72882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131759-6A34-108D-8B88-FC378475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8EEDFC-9295-5565-F695-33EB45DB9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pt-BR" dirty="0"/>
              <a:t>BISSON, Camila Brandão; DE TOLEDO, Glauco Madeira. </a:t>
            </a:r>
            <a:r>
              <a:rPr lang="pt-BR" b="1" dirty="0"/>
              <a:t>Panorama da Evolução dos Adventure Games.</a:t>
            </a:r>
            <a:r>
              <a:rPr lang="pt-BR" dirty="0"/>
              <a:t> In: Luciana </a:t>
            </a:r>
            <a:r>
              <a:rPr lang="pt-BR" dirty="0" err="1"/>
              <a:t>Pavowski</a:t>
            </a:r>
            <a:r>
              <a:rPr lang="pt-BR" dirty="0"/>
              <a:t> Franco Silvestre. (Org.). Ciências Sociais Aplicadas: As Relações como Meio de Compreender a Sociedade. Primeira Edição. Ponta Grossa - PR: Atena Editora, 2020, v. 1, p. 42-67. </a:t>
            </a:r>
          </a:p>
          <a:p>
            <a:pPr marL="0" indent="0">
              <a:buNone/>
            </a:pPr>
            <a:r>
              <a:rPr lang="pt-BR" b="1" dirty="0"/>
              <a:t>CORALINE e o Mundo Secreto. </a:t>
            </a:r>
            <a:r>
              <a:rPr lang="pt-BR" dirty="0"/>
              <a:t>Direção de Henry </a:t>
            </a:r>
            <a:r>
              <a:rPr lang="pt-BR" dirty="0" err="1"/>
              <a:t>Selick</a:t>
            </a:r>
            <a:r>
              <a:rPr lang="pt-BR" dirty="0"/>
              <a:t>. Produção de Focus Features. Estados Unidos: Paramount Pictures, 2009. 1 DVD</a:t>
            </a:r>
          </a:p>
          <a:p>
            <a:pPr marL="0" indent="0">
              <a:buNone/>
            </a:pPr>
            <a:r>
              <a:rPr lang="pt-BR" dirty="0"/>
              <a:t>HELLER, E. </a:t>
            </a:r>
            <a:r>
              <a:rPr lang="pt-BR" b="1" dirty="0"/>
              <a:t>A Psicologia das cores: Como as cores afetam a emoção e a razão.</a:t>
            </a:r>
            <a:r>
              <a:rPr lang="pt-BR" dirty="0"/>
              <a:t> [</a:t>
            </a:r>
            <a:r>
              <a:rPr lang="pt-BR" dirty="0" err="1"/>
              <a:t>s.l</a:t>
            </a:r>
            <a:r>
              <a:rPr lang="pt-BR" dirty="0"/>
              <a:t>.] Editora Olhares, 2022.</a:t>
            </a:r>
          </a:p>
          <a:p>
            <a:pPr marL="0" indent="0">
              <a:buNone/>
            </a:pPr>
            <a:r>
              <a:rPr lang="en-US" dirty="0"/>
              <a:t>HUIZINGA, J. </a:t>
            </a:r>
            <a:r>
              <a:rPr lang="en-US" b="1" dirty="0"/>
              <a:t>Homo </a:t>
            </a:r>
            <a:r>
              <a:rPr lang="en-US" b="1" dirty="0" err="1"/>
              <a:t>ludens</a:t>
            </a:r>
            <a:r>
              <a:rPr lang="en-US" b="1" dirty="0"/>
              <a:t>: A study of the play-element in culture. </a:t>
            </a:r>
            <a:r>
              <a:rPr lang="en-US" dirty="0"/>
              <a:t>Boston, MA, USA: Beacon Press, 1971.</a:t>
            </a:r>
            <a:endParaRPr lang="pt-BR" dirty="0"/>
          </a:p>
          <a:p>
            <a:pPr marL="0" indent="0">
              <a:buNone/>
            </a:pPr>
            <a:r>
              <a:rPr lang="en-US" dirty="0" err="1"/>
              <a:t>Iuppa</a:t>
            </a:r>
            <a:r>
              <a:rPr lang="en-US" dirty="0"/>
              <a:t>, Nick; Borst, Terry. 2010. </a:t>
            </a:r>
            <a:r>
              <a:rPr lang="en-US" b="1" dirty="0"/>
              <a:t>End-to-end Game Development: Creating Independent Serious Games and Simulations from Start to Finish. </a:t>
            </a:r>
            <a:r>
              <a:rPr lang="en-US" dirty="0"/>
              <a:t>Oxford: Focal Press</a:t>
            </a:r>
            <a:endParaRPr lang="pt-BR" dirty="0"/>
          </a:p>
          <a:p>
            <a:pPr marL="0" indent="0">
              <a:buNone/>
            </a:pPr>
            <a:r>
              <a:rPr lang="en-US" dirty="0"/>
              <a:t>JUUL, J. </a:t>
            </a:r>
            <a:r>
              <a:rPr lang="en-US" b="1" dirty="0"/>
              <a:t>Half-Real: video games between real rules and fictional worlds. </a:t>
            </a:r>
            <a:r>
              <a:rPr lang="en-US" dirty="0"/>
              <a:t>Massachusetts: The MIT Press, 2005.</a:t>
            </a:r>
            <a:endParaRPr lang="pt-BR" dirty="0"/>
          </a:p>
          <a:p>
            <a:pPr marL="0" indent="0">
              <a:buNone/>
            </a:pPr>
            <a:r>
              <a:rPr lang="en-US" dirty="0"/>
              <a:t>LEBOWITZ, Josiah; KLUG, Chris. </a:t>
            </a:r>
            <a:r>
              <a:rPr lang="en-US" b="1" dirty="0"/>
              <a:t>Interactive storytelling for video games: a </a:t>
            </a:r>
            <a:r>
              <a:rPr lang="en-US" b="1" dirty="0" err="1"/>
              <a:t>playercentered</a:t>
            </a:r>
            <a:r>
              <a:rPr lang="en-US" b="1" dirty="0"/>
              <a:t> approach to creating memorable characters and stories. </a:t>
            </a:r>
            <a:r>
              <a:rPr lang="en-US" dirty="0"/>
              <a:t>Burlington: Focal Press, 2011.</a:t>
            </a:r>
            <a:endParaRPr lang="pt-BR" dirty="0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BFA8A62-AC55-89C6-C144-15C9209DA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509993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131759-6A34-108D-8B88-FC3784752E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Referências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A8EEDFC-9295-5565-F695-33EB45DB94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t-BR" sz="2000" dirty="0"/>
              <a:t>NAUGHTY DOG; IRON GALAXY STUDIOS. </a:t>
            </a:r>
            <a:r>
              <a:rPr lang="pt-BR" sz="2000" b="1" dirty="0"/>
              <a:t>The </a:t>
            </a:r>
            <a:r>
              <a:rPr lang="pt-BR" sz="2000" b="1" dirty="0" err="1"/>
              <a:t>Last</a:t>
            </a:r>
            <a:r>
              <a:rPr lang="pt-BR" sz="2000" b="1" dirty="0"/>
              <a:t> </a:t>
            </a:r>
            <a:r>
              <a:rPr lang="pt-BR" sz="2000" b="1" dirty="0" err="1"/>
              <a:t>of</a:t>
            </a:r>
            <a:r>
              <a:rPr lang="pt-BR" sz="2000" b="1" dirty="0"/>
              <a:t> Us. </a:t>
            </a:r>
            <a:r>
              <a:rPr lang="pt-BR" sz="2000" dirty="0"/>
              <a:t>EUA, 2013. Disponível em: https://www.playstation.com/</a:t>
            </a:r>
            <a:r>
              <a:rPr lang="pt-BR" sz="2000" dirty="0" err="1"/>
              <a:t>pt-br</a:t>
            </a:r>
            <a:r>
              <a:rPr lang="pt-BR" sz="2000" dirty="0"/>
              <a:t>/games/</a:t>
            </a:r>
            <a:r>
              <a:rPr lang="pt-BR" sz="2000" dirty="0" err="1"/>
              <a:t>the</a:t>
            </a:r>
            <a:r>
              <a:rPr lang="pt-BR" sz="2000" dirty="0"/>
              <a:t>-</a:t>
            </a:r>
            <a:r>
              <a:rPr lang="pt-BR" sz="2000" dirty="0" err="1"/>
              <a:t>last</a:t>
            </a:r>
            <a:r>
              <a:rPr lang="pt-BR" sz="2000" dirty="0"/>
              <a:t>-</a:t>
            </a:r>
            <a:r>
              <a:rPr lang="pt-BR" sz="2000" dirty="0" err="1"/>
              <a:t>of</a:t>
            </a:r>
            <a:r>
              <a:rPr lang="pt-BR" sz="2000" dirty="0"/>
              <a:t>-</a:t>
            </a:r>
            <a:r>
              <a:rPr lang="pt-BR" sz="2000" dirty="0" err="1"/>
              <a:t>us</a:t>
            </a:r>
            <a:r>
              <a:rPr lang="pt-BR" sz="2000" dirty="0"/>
              <a:t>-</a:t>
            </a:r>
            <a:r>
              <a:rPr lang="pt-BR" sz="2000" dirty="0" err="1"/>
              <a:t>part-i</a:t>
            </a:r>
            <a:r>
              <a:rPr lang="pt-BR" sz="2000" dirty="0"/>
              <a:t>/. Acesso em: 26 maio 2024. </a:t>
            </a:r>
          </a:p>
          <a:p>
            <a:pPr marL="0" indent="0">
              <a:buNone/>
            </a:pPr>
            <a:r>
              <a:rPr lang="pt-BR" sz="2000" dirty="0"/>
              <a:t>TARSIER STUDIOS. </a:t>
            </a:r>
            <a:r>
              <a:rPr lang="pt-BR" sz="2000" b="1" dirty="0"/>
              <a:t>Little </a:t>
            </a:r>
            <a:r>
              <a:rPr lang="pt-BR" sz="2000" b="1" dirty="0" err="1"/>
              <a:t>Nightmares</a:t>
            </a:r>
            <a:r>
              <a:rPr lang="pt-BR" sz="2000" b="1" dirty="0"/>
              <a:t>. </a:t>
            </a:r>
            <a:r>
              <a:rPr lang="pt-BR" sz="2000" dirty="0"/>
              <a:t>Suécia: Bandai </a:t>
            </a:r>
            <a:r>
              <a:rPr lang="pt-BR" sz="2000" dirty="0" err="1"/>
              <a:t>Namco</a:t>
            </a:r>
            <a:r>
              <a:rPr lang="pt-BR" sz="2000" dirty="0"/>
              <a:t> </a:t>
            </a:r>
            <a:r>
              <a:rPr lang="pt-BR" sz="2000" dirty="0" err="1"/>
              <a:t>Entertainment</a:t>
            </a:r>
            <a:r>
              <a:rPr lang="pt-BR" sz="2000" dirty="0"/>
              <a:t>, 2017. Disponível em: https://store.steampowered.com/app/424840/</a:t>
            </a:r>
            <a:r>
              <a:rPr lang="pt-BR" sz="2000" dirty="0" err="1"/>
              <a:t>Little_Nightmares</a:t>
            </a:r>
            <a:r>
              <a:rPr lang="pt-BR" sz="2000" dirty="0"/>
              <a:t>/. Acesso em: 31 maio 2024.</a:t>
            </a:r>
          </a:p>
          <a:p>
            <a:pPr marL="0" indent="0">
              <a:buNone/>
            </a:pPr>
            <a:r>
              <a:rPr lang="en-US" sz="2000" dirty="0"/>
              <a:t>TOWNSEND, Carl. </a:t>
            </a:r>
            <a:r>
              <a:rPr lang="en-US" sz="2000" b="1" dirty="0"/>
              <a:t>Conquering Adventure Games. </a:t>
            </a:r>
            <a:r>
              <a:rPr lang="en-US" sz="2000" dirty="0"/>
              <a:t>Beaverton: </a:t>
            </a:r>
            <a:r>
              <a:rPr lang="en-US" sz="2000" dirty="0" err="1"/>
              <a:t>Dilithiumm</a:t>
            </a:r>
            <a:r>
              <a:rPr lang="en-US" sz="2000" dirty="0"/>
              <a:t> Press, 1984.</a:t>
            </a:r>
          </a:p>
          <a:p>
            <a:pPr marL="0" indent="0">
              <a:buNone/>
            </a:pPr>
            <a:r>
              <a:rPr lang="pt-BR" sz="2000" dirty="0"/>
              <a:t>UBISOFT. </a:t>
            </a:r>
            <a:r>
              <a:rPr lang="pt-BR" sz="2000" b="1" dirty="0"/>
              <a:t>Prince </a:t>
            </a:r>
            <a:r>
              <a:rPr lang="pt-BR" sz="2000" b="1" dirty="0" err="1"/>
              <a:t>of</a:t>
            </a:r>
            <a:r>
              <a:rPr lang="pt-BR" sz="2000" b="1" dirty="0"/>
              <a:t> </a:t>
            </a:r>
            <a:r>
              <a:rPr lang="pt-BR" sz="2000" b="1" dirty="0" err="1"/>
              <a:t>Persia</a:t>
            </a:r>
            <a:r>
              <a:rPr lang="pt-BR" sz="2000" b="1" dirty="0"/>
              <a:t>: The </a:t>
            </a:r>
            <a:r>
              <a:rPr lang="pt-BR" sz="2000" b="1" dirty="0" err="1"/>
              <a:t>Lost</a:t>
            </a:r>
            <a:r>
              <a:rPr lang="pt-BR" sz="2000" b="1" dirty="0"/>
              <a:t> Crown. </a:t>
            </a:r>
            <a:r>
              <a:rPr lang="pt-BR" sz="2000" dirty="0"/>
              <a:t>França, 2024. Disponível em: https://www.ubisoft.com/</a:t>
            </a:r>
            <a:r>
              <a:rPr lang="pt-BR" sz="2000" dirty="0" err="1"/>
              <a:t>pt-br</a:t>
            </a:r>
            <a:r>
              <a:rPr lang="pt-BR" sz="2000" dirty="0"/>
              <a:t>/game/</a:t>
            </a:r>
            <a:r>
              <a:rPr lang="pt-BR" sz="2000" dirty="0" err="1"/>
              <a:t>prince-of-persia</a:t>
            </a:r>
            <a:r>
              <a:rPr lang="pt-BR" sz="2000" dirty="0"/>
              <a:t>/</a:t>
            </a:r>
            <a:r>
              <a:rPr lang="pt-BR" sz="2000" dirty="0" err="1"/>
              <a:t>the-lost-crown</a:t>
            </a:r>
            <a:r>
              <a:rPr lang="pt-BR" sz="2000" dirty="0"/>
              <a:t>. Acesso em: 1 jun. 2024.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CE67C4BB-C0AD-7AF9-4429-AB508E92D2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34620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E7278E9D-2464-14A4-554D-E1255406B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261167"/>
            <a:ext cx="10515600" cy="1141038"/>
          </a:xfrm>
        </p:spPr>
        <p:txBody>
          <a:bodyPr anchor="ctr"/>
          <a:lstStyle/>
          <a:p>
            <a:pPr algn="ctr"/>
            <a:r>
              <a:rPr lang="pt-BR" b="1" dirty="0"/>
              <a:t>Obrigado(a)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6026240-D925-9E71-C476-A25871AE9EC7}"/>
              </a:ext>
            </a:extLst>
          </p:cNvPr>
          <p:cNvSpPr txBox="1">
            <a:spLocks/>
          </p:cNvSpPr>
          <p:nvPr/>
        </p:nvSpPr>
        <p:spPr>
          <a:xfrm>
            <a:off x="790754" y="2860080"/>
            <a:ext cx="10610491" cy="298544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t-BR" sz="3200" b="1" dirty="0">
                <a:solidFill>
                  <a:srgbClr val="FF0000"/>
                </a:solidFill>
              </a:rPr>
              <a:t>Enzo de Castro </a:t>
            </a:r>
            <a:r>
              <a:rPr lang="pt-BR" sz="3200" b="1" dirty="0" err="1">
                <a:solidFill>
                  <a:srgbClr val="FF0000"/>
                </a:solidFill>
              </a:rPr>
              <a:t>Umehara</a:t>
            </a:r>
            <a:endParaRPr lang="pt-BR" sz="3200" b="1" dirty="0">
              <a:solidFill>
                <a:srgbClr val="FF0000"/>
              </a:solidFill>
            </a:endParaRPr>
          </a:p>
          <a:p>
            <a:pPr algn="ctr"/>
            <a:r>
              <a:rPr lang="pt-BR" sz="3200" b="1" dirty="0">
                <a:solidFill>
                  <a:srgbClr val="FF0000"/>
                </a:solidFill>
              </a:rPr>
              <a:t>Leonardo </a:t>
            </a:r>
            <a:r>
              <a:rPr lang="pt-BR" sz="3200" b="1" dirty="0" err="1">
                <a:solidFill>
                  <a:srgbClr val="FF0000"/>
                </a:solidFill>
              </a:rPr>
              <a:t>Nabarro</a:t>
            </a:r>
            <a:r>
              <a:rPr lang="pt-BR" sz="3200" b="1" dirty="0">
                <a:solidFill>
                  <a:srgbClr val="FF0000"/>
                </a:solidFill>
              </a:rPr>
              <a:t> </a:t>
            </a:r>
            <a:r>
              <a:rPr lang="pt-BR" sz="3200" b="1" dirty="0" err="1">
                <a:solidFill>
                  <a:srgbClr val="FF0000"/>
                </a:solidFill>
              </a:rPr>
              <a:t>Tonezer</a:t>
            </a:r>
            <a:endParaRPr lang="pt-BR" sz="3200" b="1" dirty="0">
              <a:solidFill>
                <a:srgbClr val="FF0000"/>
              </a:solidFill>
            </a:endParaRPr>
          </a:p>
          <a:p>
            <a:pPr algn="ctr"/>
            <a:r>
              <a:rPr lang="pt-BR" sz="3200" b="1" dirty="0" err="1">
                <a:solidFill>
                  <a:srgbClr val="FF0000"/>
                </a:solidFill>
              </a:rPr>
              <a:t>Mileny</a:t>
            </a:r>
            <a:r>
              <a:rPr lang="pt-BR" sz="3200" b="1" dirty="0">
                <a:solidFill>
                  <a:srgbClr val="FF0000"/>
                </a:solidFill>
              </a:rPr>
              <a:t> Fernanda de Souza Clemente</a:t>
            </a:r>
          </a:p>
          <a:p>
            <a:pPr algn="ctr"/>
            <a:r>
              <a:rPr lang="pt-BR" sz="3200" b="1" dirty="0" err="1">
                <a:solidFill>
                  <a:srgbClr val="FF0000"/>
                </a:solidFill>
              </a:rPr>
              <a:t>Nayumi</a:t>
            </a:r>
            <a:r>
              <a:rPr lang="pt-BR" sz="3200" b="1" dirty="0">
                <a:solidFill>
                  <a:srgbClr val="FF0000"/>
                </a:solidFill>
              </a:rPr>
              <a:t> </a:t>
            </a:r>
            <a:r>
              <a:rPr lang="pt-BR" sz="3200" b="1" dirty="0" err="1">
                <a:solidFill>
                  <a:srgbClr val="FF0000"/>
                </a:solidFill>
              </a:rPr>
              <a:t>Menuzzo</a:t>
            </a:r>
            <a:r>
              <a:rPr lang="pt-BR" sz="3200" b="1" dirty="0">
                <a:solidFill>
                  <a:srgbClr val="FF0000"/>
                </a:solidFill>
              </a:rPr>
              <a:t> de </a:t>
            </a:r>
            <a:r>
              <a:rPr lang="pt-BR" sz="3200" b="1" dirty="0" err="1">
                <a:solidFill>
                  <a:srgbClr val="FF0000"/>
                </a:solidFill>
              </a:rPr>
              <a:t>Akutagawa</a:t>
            </a:r>
            <a:endParaRPr lang="pt-BR" sz="3200" b="1" dirty="0">
              <a:solidFill>
                <a:srgbClr val="FF0000"/>
              </a:solidFill>
            </a:endParaRPr>
          </a:p>
          <a:p>
            <a:pPr algn="ctr"/>
            <a:endParaRPr lang="pt-BR" dirty="0"/>
          </a:p>
          <a:p>
            <a:pPr algn="ctr"/>
            <a:r>
              <a:rPr lang="pt-BR" b="1" dirty="0">
                <a:solidFill>
                  <a:schemeClr val="tx1"/>
                </a:solidFill>
              </a:rPr>
              <a:t>Orientador: Prof. Dr. Cleberson Eugenio Forte</a:t>
            </a:r>
          </a:p>
          <a:p>
            <a:pPr algn="ctr"/>
            <a:r>
              <a:rPr lang="pt-BR" b="1" dirty="0">
                <a:solidFill>
                  <a:schemeClr val="tx1"/>
                </a:solidFill>
              </a:rPr>
              <a:t>Coorientador: Prof. Esp. José William Pinto Gomes</a:t>
            </a:r>
          </a:p>
        </p:txBody>
      </p:sp>
    </p:spTree>
    <p:extLst>
      <p:ext uri="{BB962C8B-B14F-4D97-AF65-F5344CB8AC3E}">
        <p14:creationId xmlns:p14="http://schemas.microsoft.com/office/powerpoint/2010/main" val="4206013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234A1AB-446A-C55D-1712-30B3AC0729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Introdução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AC973700-7CA9-AD76-E0BB-174C4FF47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08640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28094" cy="4351338"/>
          </a:xfrm>
        </p:spPr>
        <p:txBody>
          <a:bodyPr/>
          <a:lstStyle/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Gênero do jogo: </a:t>
            </a:r>
            <a:r>
              <a:rPr lang="pt-BR" dirty="0">
                <a:solidFill>
                  <a:srgbClr val="FF0000"/>
                </a:solidFill>
              </a:rPr>
              <a:t>Aventura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Exploração de cenários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Coleta de itens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Inspirações: </a:t>
            </a:r>
            <a:r>
              <a:rPr lang="pt-BR" dirty="0" err="1">
                <a:solidFill>
                  <a:srgbClr val="FF0000"/>
                </a:solidFill>
              </a:rPr>
              <a:t>Don’t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 err="1">
                <a:solidFill>
                  <a:srgbClr val="FF0000"/>
                </a:solidFill>
              </a:rPr>
              <a:t>Starve</a:t>
            </a:r>
            <a:r>
              <a:rPr lang="pt-BR" dirty="0">
                <a:solidFill>
                  <a:srgbClr val="FF0000"/>
                </a:solidFill>
              </a:rPr>
              <a:t> (2013)</a:t>
            </a:r>
            <a:r>
              <a:rPr lang="pt-BR" dirty="0"/>
              <a:t> e </a:t>
            </a:r>
            <a:r>
              <a:rPr lang="pt-BR" dirty="0">
                <a:solidFill>
                  <a:srgbClr val="FF0000"/>
                </a:solidFill>
              </a:rPr>
              <a:t>Little </a:t>
            </a:r>
            <a:r>
              <a:rPr lang="pt-BR" dirty="0" err="1">
                <a:solidFill>
                  <a:srgbClr val="FF0000"/>
                </a:solidFill>
              </a:rPr>
              <a:t>Nightmares</a:t>
            </a:r>
            <a:r>
              <a:rPr lang="pt-BR" dirty="0">
                <a:solidFill>
                  <a:srgbClr val="FF0000"/>
                </a:solidFill>
              </a:rPr>
              <a:t> (2017)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Conceito do jogo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AE2740F-ACE1-8D00-3E87-1F07E71605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13" b="2313"/>
          <a:stretch/>
        </p:blipFill>
        <p:spPr bwMode="auto">
          <a:xfrm>
            <a:off x="7781026" y="1141189"/>
            <a:ext cx="3814313" cy="20462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49FC9478-03BB-4D14-C78A-2215F9558E07}"/>
              </a:ext>
            </a:extLst>
          </p:cNvPr>
          <p:cNvSpPr txBox="1"/>
          <p:nvPr/>
        </p:nvSpPr>
        <p:spPr>
          <a:xfrm>
            <a:off x="7785194" y="6287293"/>
            <a:ext cx="196720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Xbox (acesso em: 11 jun. 2024)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76113798-704E-82FD-C188-38CB1B82B17C}"/>
              </a:ext>
            </a:extLst>
          </p:cNvPr>
          <p:cNvSpPr txBox="1"/>
          <p:nvPr/>
        </p:nvSpPr>
        <p:spPr>
          <a:xfrm>
            <a:off x="7781026" y="3247852"/>
            <a:ext cx="203292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</a:t>
            </a:r>
            <a:r>
              <a:rPr lang="pt-BR" sz="900" dirty="0" err="1"/>
              <a:t>Steam</a:t>
            </a:r>
            <a:r>
              <a:rPr lang="pt-BR" sz="900" dirty="0"/>
              <a:t> (acesso em: 11 jun. 2024)</a:t>
            </a: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CB550672-9B22-B001-BC21-4532FC0E87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837934" y="4137928"/>
            <a:ext cx="3700492" cy="208152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7E246B6D-34B9-C8B9-116B-75B7559DC34D}"/>
              </a:ext>
            </a:extLst>
          </p:cNvPr>
          <p:cNvSpPr txBox="1"/>
          <p:nvPr/>
        </p:nvSpPr>
        <p:spPr>
          <a:xfrm>
            <a:off x="7781026" y="841349"/>
            <a:ext cx="151355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1 – Jogo </a:t>
            </a:r>
            <a:r>
              <a:rPr lang="pt-BR" sz="900" dirty="0" err="1"/>
              <a:t>Don’t</a:t>
            </a:r>
            <a:r>
              <a:rPr lang="pt-BR" sz="900" dirty="0"/>
              <a:t> </a:t>
            </a:r>
            <a:r>
              <a:rPr lang="pt-BR" sz="900" dirty="0" err="1"/>
              <a:t>Starve</a:t>
            </a:r>
            <a:endParaRPr lang="pt-BR" sz="900" dirty="0"/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62686CC4-84B0-469F-018D-54FCB63CD482}"/>
              </a:ext>
            </a:extLst>
          </p:cNvPr>
          <p:cNvSpPr txBox="1"/>
          <p:nvPr/>
        </p:nvSpPr>
        <p:spPr>
          <a:xfrm>
            <a:off x="7781026" y="3846711"/>
            <a:ext cx="1713931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2 – Jogo Little </a:t>
            </a:r>
            <a:r>
              <a:rPr lang="pt-BR" sz="900" dirty="0" err="1"/>
              <a:t>Nightmares</a:t>
            </a:r>
            <a:endParaRPr lang="pt-BR" sz="900" dirty="0"/>
          </a:p>
        </p:txBody>
      </p:sp>
      <p:sp>
        <p:nvSpPr>
          <p:cNvPr id="8" name="Espaço Reservado para Número de Slide 7">
            <a:extLst>
              <a:ext uri="{FF2B5EF4-FFF2-40B4-BE49-F238E27FC236}">
                <a16:creationId xmlns:a16="http://schemas.microsoft.com/office/drawing/2014/main" id="{9C1EB2B7-38A6-740E-C71F-100DD91F6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23786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234A1AB-446A-C55D-1712-30B3AC0729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Metodologia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AC973700-7CA9-AD76-E0BB-174C4FF47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16800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Metodologia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Metodologia de desenvolvimento: </a:t>
            </a:r>
            <a:r>
              <a:rPr lang="pt-BR" dirty="0" err="1">
                <a:solidFill>
                  <a:srgbClr val="FF0000"/>
                </a:solidFill>
              </a:rPr>
              <a:t>Kanban</a:t>
            </a:r>
            <a:endParaRPr lang="pt-BR" dirty="0">
              <a:solidFill>
                <a:srgbClr val="FF0000"/>
              </a:solidFill>
            </a:endParaRP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i="1" dirty="0"/>
              <a:t>Game </a:t>
            </a:r>
            <a:r>
              <a:rPr lang="pt-BR" i="1" dirty="0" err="1"/>
              <a:t>Engine</a:t>
            </a:r>
            <a:r>
              <a:rPr lang="pt-BR" dirty="0"/>
              <a:t>: </a:t>
            </a:r>
            <a:r>
              <a:rPr lang="pt-BR" dirty="0">
                <a:solidFill>
                  <a:srgbClr val="FF0000"/>
                </a:solidFill>
              </a:rPr>
              <a:t>Unity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Ambiente e linguagem de desenvolvimento: </a:t>
            </a:r>
            <a:r>
              <a:rPr lang="pt-BR" dirty="0">
                <a:solidFill>
                  <a:srgbClr val="FF0000"/>
                </a:solidFill>
              </a:rPr>
              <a:t>Visual Studio </a:t>
            </a:r>
            <a:r>
              <a:rPr lang="pt-BR" dirty="0" err="1">
                <a:solidFill>
                  <a:srgbClr val="FF0000"/>
                </a:solidFill>
              </a:rPr>
              <a:t>Code</a:t>
            </a:r>
            <a:r>
              <a:rPr lang="pt-BR" dirty="0">
                <a:solidFill>
                  <a:srgbClr val="FF0000"/>
                </a:solidFill>
              </a:rPr>
              <a:t> </a:t>
            </a:r>
            <a:r>
              <a:rPr lang="pt-BR" dirty="0"/>
              <a:t>e </a:t>
            </a:r>
            <a:r>
              <a:rPr lang="pt-BR" dirty="0">
                <a:solidFill>
                  <a:srgbClr val="FF0000"/>
                </a:solidFill>
              </a:rPr>
              <a:t>C#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Sonoplastia: </a:t>
            </a:r>
            <a:r>
              <a:rPr lang="pt-BR" dirty="0">
                <a:solidFill>
                  <a:srgbClr val="FF0000"/>
                </a:solidFill>
              </a:rPr>
              <a:t>Inteligência artificial </a:t>
            </a:r>
            <a:r>
              <a:rPr lang="pt-BR" dirty="0"/>
              <a:t>e </a:t>
            </a:r>
            <a:r>
              <a:rPr lang="pt-BR" dirty="0">
                <a:solidFill>
                  <a:srgbClr val="FF0000"/>
                </a:solidFill>
              </a:rPr>
              <a:t>biblioteca de som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Arte: </a:t>
            </a:r>
            <a:r>
              <a:rPr lang="pt-BR" dirty="0">
                <a:solidFill>
                  <a:srgbClr val="FF0000"/>
                </a:solidFill>
              </a:rPr>
              <a:t>Adobe Illustrator</a:t>
            </a:r>
            <a:r>
              <a:rPr lang="pt-BR" dirty="0"/>
              <a:t>,</a:t>
            </a:r>
            <a:r>
              <a:rPr lang="pt-BR" dirty="0">
                <a:solidFill>
                  <a:srgbClr val="FF0000"/>
                </a:solidFill>
              </a:rPr>
              <a:t> Adobe Photoshop </a:t>
            </a:r>
            <a:r>
              <a:rPr lang="pt-BR" dirty="0"/>
              <a:t>e </a:t>
            </a:r>
            <a:r>
              <a:rPr lang="pt-BR" dirty="0">
                <a:solidFill>
                  <a:srgbClr val="FF0000"/>
                </a:solidFill>
              </a:rPr>
              <a:t>Blender</a:t>
            </a:r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1416DE46-3696-FB54-1908-336F221983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1240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Metodologia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3660279-AF89-ED92-8B9B-1F1A9F0826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4"/>
          <a:stretch/>
        </p:blipFill>
        <p:spPr>
          <a:xfrm>
            <a:off x="575701" y="2104067"/>
            <a:ext cx="11040598" cy="392624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EE57EAB5-8D96-BA92-5752-E934D5FC9855}"/>
              </a:ext>
            </a:extLst>
          </p:cNvPr>
          <p:cNvSpPr txBox="1"/>
          <p:nvPr/>
        </p:nvSpPr>
        <p:spPr>
          <a:xfrm>
            <a:off x="575701" y="6096051"/>
            <a:ext cx="155683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Autoria Própria (2024)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F77B39B2-0267-9B34-4750-9D71DE22806E}"/>
              </a:ext>
            </a:extLst>
          </p:cNvPr>
          <p:cNvSpPr txBox="1"/>
          <p:nvPr/>
        </p:nvSpPr>
        <p:spPr>
          <a:xfrm>
            <a:off x="575701" y="1756083"/>
            <a:ext cx="2618024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3 – Cronograma </a:t>
            </a:r>
            <a:r>
              <a:rPr lang="pt-BR" sz="900" dirty="0" err="1"/>
              <a:t>Kanban</a:t>
            </a:r>
            <a:r>
              <a:rPr lang="pt-BR" sz="900" dirty="0"/>
              <a:t> de Desenvolvimento</a:t>
            </a:r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450590E-3547-18B1-FE05-770077DCB8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67969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5234A1AB-446A-C55D-1712-30B3AC0729D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Narrativa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AC973700-7CA9-AD76-E0BB-174C4FF47F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62138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D47A51-F9A7-C5FE-8D85-7008A1FB6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>
                <a:solidFill>
                  <a:srgbClr val="FF0000"/>
                </a:solidFill>
              </a:rPr>
              <a:t>Narrativa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90C2238-D423-88A4-B97A-0A901B07CE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45347" cy="4351338"/>
          </a:xfrm>
        </p:spPr>
        <p:txBody>
          <a:bodyPr/>
          <a:lstStyle/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Personagem principal: </a:t>
            </a:r>
            <a:r>
              <a:rPr lang="pt-BR" dirty="0" err="1">
                <a:solidFill>
                  <a:srgbClr val="FF0000"/>
                </a:solidFill>
              </a:rPr>
              <a:t>Lirael</a:t>
            </a:r>
            <a:endParaRPr lang="pt-BR" dirty="0">
              <a:solidFill>
                <a:srgbClr val="FF0000"/>
              </a:solidFill>
            </a:endParaRP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Vilão: </a:t>
            </a:r>
            <a:r>
              <a:rPr lang="pt-BR" dirty="0">
                <a:solidFill>
                  <a:srgbClr val="FF0000"/>
                </a:solidFill>
              </a:rPr>
              <a:t>O Mago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Contexto inicial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Narrativa principal do jogo</a:t>
            </a:r>
          </a:p>
          <a:p>
            <a:pPr marL="0" indent="-360000">
              <a:lnSpc>
                <a:spcPct val="150000"/>
              </a:lnSpc>
              <a:spcBef>
                <a:spcPts val="0"/>
              </a:spcBef>
            </a:pPr>
            <a:r>
              <a:rPr lang="pt-BR" dirty="0"/>
              <a:t>Inspirações: </a:t>
            </a:r>
            <a:r>
              <a:rPr lang="pt-BR" dirty="0" err="1">
                <a:solidFill>
                  <a:srgbClr val="FF0000"/>
                </a:solidFill>
              </a:rPr>
              <a:t>Coraline</a:t>
            </a:r>
            <a:r>
              <a:rPr lang="pt-BR" dirty="0">
                <a:solidFill>
                  <a:srgbClr val="FF0000"/>
                </a:solidFill>
              </a:rPr>
              <a:t> e o Mundo Secreto (2009)</a:t>
            </a:r>
            <a:r>
              <a:rPr lang="pt-BR" dirty="0"/>
              <a:t> e </a:t>
            </a:r>
            <a:r>
              <a:rPr lang="pt-BR" dirty="0">
                <a:solidFill>
                  <a:srgbClr val="FF0000"/>
                </a:solidFill>
              </a:rPr>
              <a:t>Bibliomania (2016)</a:t>
            </a:r>
          </a:p>
        </p:txBody>
      </p:sp>
      <p:pic>
        <p:nvPicPr>
          <p:cNvPr id="1026" name="Picture 2" descr="Informe e Crítica: Coraline ou a Concepção &quot;Adultocêntrica&quot; da Infância -  Nildo Viana">
            <a:extLst>
              <a:ext uri="{FF2B5EF4-FFF2-40B4-BE49-F238E27FC236}">
                <a16:creationId xmlns:a16="http://schemas.microsoft.com/office/drawing/2014/main" id="{84623543-4878-2CBE-26D1-278B8DA52B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78"/>
          <a:stretch/>
        </p:blipFill>
        <p:spPr bwMode="auto">
          <a:xfrm>
            <a:off x="7781026" y="1141189"/>
            <a:ext cx="3814313" cy="204627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0324E31-E43D-6A3A-CD83-3F5D43A28A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6" r="496"/>
          <a:stretch/>
        </p:blipFill>
        <p:spPr bwMode="auto">
          <a:xfrm>
            <a:off x="8849684" y="4009914"/>
            <a:ext cx="1676996" cy="237226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5E03532C-E953-7B83-C677-7946CC49B393}"/>
              </a:ext>
            </a:extLst>
          </p:cNvPr>
          <p:cNvSpPr txBox="1"/>
          <p:nvPr/>
        </p:nvSpPr>
        <p:spPr>
          <a:xfrm>
            <a:off x="8629238" y="6442563"/>
            <a:ext cx="2117887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</a:t>
            </a:r>
            <a:r>
              <a:rPr lang="pt-BR" sz="900" dirty="0" err="1"/>
              <a:t>Amazon</a:t>
            </a:r>
            <a:r>
              <a:rPr lang="pt-BR" sz="900" dirty="0"/>
              <a:t> (acesso em: 11 jun. 2024)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0E2C6D3-73E8-70A6-2650-E4F445BF767F}"/>
              </a:ext>
            </a:extLst>
          </p:cNvPr>
          <p:cNvSpPr txBox="1"/>
          <p:nvPr/>
        </p:nvSpPr>
        <p:spPr>
          <a:xfrm>
            <a:off x="7781026" y="3247852"/>
            <a:ext cx="2659702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Fonte: INFORME E CRÍTICA (acesso em: 11 jun. 2024)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AC1C20E0-636B-A87D-CAD5-2FCDD6B8E04F}"/>
              </a:ext>
            </a:extLst>
          </p:cNvPr>
          <p:cNvSpPr txBox="1"/>
          <p:nvPr/>
        </p:nvSpPr>
        <p:spPr>
          <a:xfrm>
            <a:off x="7781026" y="841349"/>
            <a:ext cx="2260555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4 – Filme </a:t>
            </a:r>
            <a:r>
              <a:rPr lang="pt-BR" sz="900" dirty="0" err="1"/>
              <a:t>Coraline</a:t>
            </a:r>
            <a:r>
              <a:rPr lang="pt-BR" sz="900" dirty="0"/>
              <a:t> e o Mundo Secreto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E08AFEE5-4A4C-7D5C-539E-BE79D4AE4AF1}"/>
              </a:ext>
            </a:extLst>
          </p:cNvPr>
          <p:cNvSpPr txBox="1"/>
          <p:nvPr/>
        </p:nvSpPr>
        <p:spPr>
          <a:xfrm>
            <a:off x="8901748" y="3718697"/>
            <a:ext cx="1572866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900" dirty="0"/>
              <a:t>Figura 5 – Mangá Bibliomania</a:t>
            </a:r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5318D600-A73C-5452-72F1-54C67006A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D300AD-767F-4AEC-B446-2508EE5C33E5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917364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1906</TotalTime>
  <Words>1102</Words>
  <Application>Microsoft Office PowerPoint</Application>
  <PresentationFormat>Widescreen</PresentationFormat>
  <Paragraphs>162</Paragraphs>
  <Slides>28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28</vt:i4>
      </vt:variant>
    </vt:vector>
  </HeadingPairs>
  <TitlesOfParts>
    <vt:vector size="33" baseType="lpstr">
      <vt:lpstr>Aptos</vt:lpstr>
      <vt:lpstr>Arial</vt:lpstr>
      <vt:lpstr>Calibri</vt:lpstr>
      <vt:lpstr>Calibri Light</vt:lpstr>
      <vt:lpstr>Tema do Office</vt:lpstr>
      <vt:lpstr>Minha Amada Lirael</vt:lpstr>
      <vt:lpstr>Agenda</vt:lpstr>
      <vt:lpstr>Introdução</vt:lpstr>
      <vt:lpstr>Introdução</vt:lpstr>
      <vt:lpstr>Metodologia</vt:lpstr>
      <vt:lpstr>Metodologia</vt:lpstr>
      <vt:lpstr>Metodologia</vt:lpstr>
      <vt:lpstr>Narrativa</vt:lpstr>
      <vt:lpstr>Narrativa</vt:lpstr>
      <vt:lpstr>Desenvolvimento</vt:lpstr>
      <vt:lpstr>Desenvolvimento</vt:lpstr>
      <vt:lpstr>Desenvolvimento</vt:lpstr>
      <vt:lpstr>Desenvolvimento</vt:lpstr>
      <vt:lpstr>Desenvolvimento</vt:lpstr>
      <vt:lpstr>Desenvolvimento</vt:lpstr>
      <vt:lpstr>Desenvolvimento</vt:lpstr>
      <vt:lpstr>Desenvolvimento</vt:lpstr>
      <vt:lpstr>Avaliações</vt:lpstr>
      <vt:lpstr>Avaliações</vt:lpstr>
      <vt:lpstr>Avaliações</vt:lpstr>
      <vt:lpstr>Avaliações</vt:lpstr>
      <vt:lpstr>Avaliações</vt:lpstr>
      <vt:lpstr>Avaliações</vt:lpstr>
      <vt:lpstr>Avaliações</vt:lpstr>
      <vt:lpstr>Considerações Finais</vt:lpstr>
      <vt:lpstr>Referências</vt:lpstr>
      <vt:lpstr>Referências</vt:lpstr>
      <vt:lpstr>Obrigado(a)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perspectiva da mulher no mercado de trabalho na microrregião de Adamantina</dc:title>
  <dc:creator>José William Gomes</dc:creator>
  <cp:lastModifiedBy>LEONARDO NABARRO TONEZER</cp:lastModifiedBy>
  <cp:revision>206</cp:revision>
  <dcterms:created xsi:type="dcterms:W3CDTF">2023-11-17T15:39:26Z</dcterms:created>
  <dcterms:modified xsi:type="dcterms:W3CDTF">2024-06-19T19:30:18Z</dcterms:modified>
</cp:coreProperties>
</file>

<file path=docProps/thumbnail.jpeg>
</file>